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10"/>
  </p:notesMasterIdLst>
  <p:sldIdLst>
    <p:sldId id="259" r:id="rId2"/>
    <p:sldId id="260" r:id="rId3"/>
    <p:sldId id="261" r:id="rId4"/>
    <p:sldId id="262" r:id="rId5"/>
    <p:sldId id="263" r:id="rId6"/>
    <p:sldId id="267" r:id="rId7"/>
    <p:sldId id="269" r:id="rId8"/>
    <p:sldId id="270" r:id="rId9"/>
  </p:sldIdLst>
  <p:sldSz cx="12192000" cy="6858000"/>
  <p:notesSz cx="6858000" cy="9144000"/>
  <p:embeddedFontLst>
    <p:embeddedFont>
      <p:font typeface="Calibri" pitchFamily="34" charset="0"/>
      <p:regular r:id="rId11"/>
      <p:bold r:id="rId12"/>
      <p:italic r:id="rId13"/>
      <p:boldItalic r:id="rId14"/>
    </p:embeddedFont>
    <p:embeddedFont>
      <p:font typeface="Century Gothic" pitchFamily="3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D986F"/>
    <a:srgbClr val="9F885B"/>
    <a:srgbClr val="DFFAA4"/>
    <a:srgbClr val="CDD11D"/>
    <a:srgbClr val="FFE285"/>
    <a:srgbClr val="F7B65F"/>
    <a:srgbClr val="F7B257"/>
    <a:srgbClr val="F7AD4B"/>
    <a:srgbClr val="F6A02E"/>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CEAC3D1C-B962-4893-84E1-8E09915C3EF2}">
  <a:tblStyle styleId="{CEAC3D1C-B962-4893-84E1-8E09915C3EF2}"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1" d="100"/>
          <a:sy n="61" d="100"/>
        </p:scale>
        <p:origin x="-954"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ableStyles" Target="tableStyles.xml"/></Relationships>
</file>

<file path=ppt/media/image1.jpg>
</file>

<file path=ppt/media/image10.jpg>
</file>

<file path=ppt/media/image11.jpg>
</file>

<file path=ppt/media/image12.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8689086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 name="Google Shape;166;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c8f484dde4_3_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gc8f484dde4_3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c8f484dde4_3_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gc8f484dde4_3_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c8f484dde4_3_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3" name="Google Shape;263;gc8f484dde4_3_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D986F"/>
        </a:solidFill>
        <a:effectLst/>
      </p:bgPr>
    </p:bg>
    <p:spTree>
      <p:nvGrpSpPr>
        <p:cNvPr id="1" name="Shape 124"/>
        <p:cNvGrpSpPr/>
        <p:nvPr/>
      </p:nvGrpSpPr>
      <p:grpSpPr>
        <a:xfrm>
          <a:off x="0" y="0"/>
          <a:ext cx="0" cy="0"/>
          <a:chOff x="0" y="0"/>
          <a:chExt cx="0" cy="0"/>
        </a:xfrm>
      </p:grpSpPr>
      <p:pic>
        <p:nvPicPr>
          <p:cNvPr id="125" name="Google Shape;125;p19"/>
          <p:cNvPicPr preferRelativeResize="0"/>
          <p:nvPr/>
        </p:nvPicPr>
        <p:blipFill>
          <a:blip r:embed="rId3">
            <a:extLst>
              <a:ext uri="{28A0092B-C50C-407E-A947-70E740481C1C}">
                <a14:useLocalDpi xmlns:a14="http://schemas.microsoft.com/office/drawing/2010/main" val="0"/>
              </a:ext>
            </a:extLst>
          </a:blip>
          <a:stretch>
            <a:fillRect/>
          </a:stretch>
        </p:blipFill>
        <p:spPr>
          <a:xfrm>
            <a:off x="6061726" y="368982"/>
            <a:ext cx="5756349" cy="6112936"/>
          </a:xfrm>
          <a:prstGeom prst="rect">
            <a:avLst/>
          </a:prstGeom>
          <a:noFill/>
          <a:ln>
            <a:noFill/>
          </a:ln>
        </p:spPr>
      </p:pic>
      <p:sp>
        <p:nvSpPr>
          <p:cNvPr id="126" name="Google Shape;126;p19"/>
          <p:cNvSpPr txBox="1"/>
          <p:nvPr/>
        </p:nvSpPr>
        <p:spPr>
          <a:xfrm>
            <a:off x="557213" y="957263"/>
            <a:ext cx="4672012" cy="180022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7" name="Google Shape;127;p19"/>
          <p:cNvSpPr/>
          <p:nvPr/>
        </p:nvSpPr>
        <p:spPr>
          <a:xfrm>
            <a:off x="346375" y="311300"/>
            <a:ext cx="11471700" cy="6228300"/>
          </a:xfrm>
          <a:prstGeom prst="rect">
            <a:avLst/>
          </a:prstGeom>
          <a:noFill/>
          <a:ln w="76200" cap="flat" cmpd="sng">
            <a:solidFill>
              <a:srgbClr val="04303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E6E6E6"/>
              </a:solidFill>
              <a:latin typeface="Calibri"/>
              <a:ea typeface="Calibri"/>
              <a:cs typeface="Calibri"/>
              <a:sym typeface="Calibri"/>
            </a:endParaRPr>
          </a:p>
        </p:txBody>
      </p:sp>
      <p:sp>
        <p:nvSpPr>
          <p:cNvPr id="128" name="Google Shape;128;p19"/>
          <p:cNvSpPr txBox="1"/>
          <p:nvPr/>
        </p:nvSpPr>
        <p:spPr>
          <a:xfrm>
            <a:off x="346475" y="4005064"/>
            <a:ext cx="6089100" cy="1685036"/>
          </a:xfrm>
          <a:prstGeom prst="rect">
            <a:avLst/>
          </a:prstGeom>
          <a:noFill/>
          <a:ln>
            <a:noFill/>
          </a:ln>
        </p:spPr>
        <p:txBody>
          <a:bodyPr spcFirstLastPara="1" wrap="square" lIns="91425" tIns="45700" rIns="91425" bIns="45700" anchor="t" anchorCtr="0">
            <a:spAutoFit/>
          </a:bodyPr>
          <a:lstStyle/>
          <a:p>
            <a:pPr marL="0" marR="0" lvl="0" indent="0" algn="ctr" rtl="0">
              <a:lnSpc>
                <a:spcPct val="115000"/>
              </a:lnSpc>
              <a:spcBef>
                <a:spcPts val="0"/>
              </a:spcBef>
              <a:spcAft>
                <a:spcPts val="0"/>
              </a:spcAft>
              <a:buNone/>
            </a:pPr>
            <a:r>
              <a:rPr lang="en-US" sz="1800" dirty="0" smtClean="0">
                <a:solidFill>
                  <a:srgbClr val="FFFFFF"/>
                </a:solidFill>
                <a:latin typeface="Century Gothic"/>
                <a:ea typeface="Century Gothic"/>
                <a:cs typeface="Century Gothic"/>
                <a:sym typeface="Century Gothic"/>
              </a:rPr>
              <a:t>Kicukiro-Kigali, Rwanda</a:t>
            </a:r>
            <a:endParaRPr dirty="0">
              <a:solidFill>
                <a:srgbClr val="FFFFFF"/>
              </a:solidFill>
              <a:latin typeface="Century Gothic"/>
              <a:ea typeface="Century Gothic"/>
              <a:cs typeface="Century Gothic"/>
              <a:sym typeface="Century Gothic"/>
            </a:endParaRPr>
          </a:p>
          <a:p>
            <a:pPr marL="0" marR="0" lvl="0" indent="0" algn="ctr" rtl="0">
              <a:lnSpc>
                <a:spcPct val="115000"/>
              </a:lnSpc>
              <a:spcBef>
                <a:spcPts val="0"/>
              </a:spcBef>
              <a:spcAft>
                <a:spcPts val="0"/>
              </a:spcAft>
              <a:buNone/>
            </a:pPr>
            <a:r>
              <a:rPr lang="en-US" sz="1800" dirty="0" smtClean="0">
                <a:solidFill>
                  <a:srgbClr val="FFFFFF"/>
                </a:solidFill>
                <a:latin typeface="Century Gothic"/>
                <a:ea typeface="Century Gothic"/>
                <a:cs typeface="Century Gothic"/>
                <a:sym typeface="Century Gothic"/>
              </a:rPr>
              <a:t>www.arserve.co.rw</a:t>
            </a:r>
            <a:endParaRPr dirty="0">
              <a:solidFill>
                <a:srgbClr val="FFFFFF"/>
              </a:solidFill>
              <a:latin typeface="Century Gothic"/>
              <a:ea typeface="Century Gothic"/>
              <a:cs typeface="Century Gothic"/>
              <a:sym typeface="Century Gothic"/>
            </a:endParaRPr>
          </a:p>
          <a:p>
            <a:pPr marL="0" marR="0" lvl="0" indent="0" algn="ctr" rtl="0">
              <a:lnSpc>
                <a:spcPct val="115000"/>
              </a:lnSpc>
              <a:spcBef>
                <a:spcPts val="0"/>
              </a:spcBef>
              <a:spcAft>
                <a:spcPts val="0"/>
              </a:spcAft>
              <a:buNone/>
            </a:pPr>
            <a:r>
              <a:rPr lang="en-US" sz="1800" dirty="0" smtClean="0">
                <a:solidFill>
                  <a:srgbClr val="FFFFFF"/>
                </a:solidFill>
                <a:latin typeface="Century Gothic"/>
                <a:ea typeface="Century Gothic"/>
                <a:cs typeface="Century Gothic"/>
                <a:sym typeface="Century Gothic"/>
              </a:rPr>
              <a:t>+250 782 340 750</a:t>
            </a:r>
            <a:endParaRPr dirty="0">
              <a:solidFill>
                <a:srgbClr val="FFFFFF"/>
              </a:solidFill>
              <a:latin typeface="Century Gothic"/>
              <a:ea typeface="Century Gothic"/>
              <a:cs typeface="Century Gothic"/>
              <a:sym typeface="Century Gothic"/>
            </a:endParaRPr>
          </a:p>
          <a:p>
            <a:pPr marL="0" marR="0" lvl="0" indent="0" algn="ctr" rtl="0">
              <a:lnSpc>
                <a:spcPct val="115000"/>
              </a:lnSpc>
              <a:spcBef>
                <a:spcPts val="0"/>
              </a:spcBef>
              <a:spcAft>
                <a:spcPts val="0"/>
              </a:spcAft>
              <a:buNone/>
            </a:pPr>
            <a:r>
              <a:rPr lang="en-US" sz="1800" dirty="0" smtClean="0">
                <a:solidFill>
                  <a:srgbClr val="FFFFFF"/>
                </a:solidFill>
                <a:latin typeface="Century Gothic"/>
                <a:ea typeface="Century Gothic"/>
                <a:cs typeface="Century Gothic"/>
                <a:sym typeface="Century Gothic"/>
              </a:rPr>
              <a:t>Since 2018</a:t>
            </a:r>
            <a:endParaRPr dirty="0">
              <a:solidFill>
                <a:srgbClr val="FFFFFF"/>
              </a:solidFill>
              <a:latin typeface="Century Gothic"/>
              <a:ea typeface="Century Gothic"/>
              <a:cs typeface="Century Gothic"/>
              <a:sym typeface="Century Gothic"/>
            </a:endParaRPr>
          </a:p>
          <a:p>
            <a:pPr marL="0" marR="0" lvl="0" indent="0" algn="ctr" rtl="0">
              <a:lnSpc>
                <a:spcPct val="115000"/>
              </a:lnSpc>
              <a:spcBef>
                <a:spcPts val="0"/>
              </a:spcBef>
              <a:spcAft>
                <a:spcPts val="0"/>
              </a:spcAft>
              <a:buNone/>
            </a:pPr>
            <a:endParaRPr sz="1800" dirty="0">
              <a:solidFill>
                <a:srgbClr val="FFFFFF"/>
              </a:solidFill>
              <a:latin typeface="Century Gothic"/>
              <a:ea typeface="Century Gothic"/>
              <a:cs typeface="Century Gothic"/>
              <a:sym typeface="Century Gothic"/>
            </a:endParaRPr>
          </a:p>
        </p:txBody>
      </p:sp>
      <p:sp>
        <p:nvSpPr>
          <p:cNvPr id="129" name="Google Shape;129;p19"/>
          <p:cNvSpPr txBox="1"/>
          <p:nvPr/>
        </p:nvSpPr>
        <p:spPr>
          <a:xfrm>
            <a:off x="346375" y="1660075"/>
            <a:ext cx="6089100" cy="2889982"/>
          </a:xfrm>
          <a:prstGeom prst="rect">
            <a:avLst/>
          </a:prstGeom>
          <a:noFill/>
          <a:ln>
            <a:noFill/>
          </a:ln>
        </p:spPr>
        <p:txBody>
          <a:bodyPr spcFirstLastPara="1" wrap="square" lIns="91425" tIns="45700" rIns="91425" bIns="45700" anchor="t" anchorCtr="0">
            <a:spAutoFit/>
          </a:bodyPr>
          <a:lstStyle/>
          <a:p>
            <a:pPr marL="0" marR="0" lvl="0" indent="0" algn="ctr" rtl="0">
              <a:lnSpc>
                <a:spcPct val="90000"/>
              </a:lnSpc>
              <a:spcBef>
                <a:spcPts val="0"/>
              </a:spcBef>
              <a:spcAft>
                <a:spcPts val="0"/>
              </a:spcAft>
              <a:buNone/>
            </a:pPr>
            <a:r>
              <a:rPr lang="de-DE" sz="5000" b="1" dirty="0" smtClean="0">
                <a:solidFill>
                  <a:srgbClr val="FFFFFF"/>
                </a:solidFill>
                <a:latin typeface="Century Gothic"/>
                <a:ea typeface="Avenir"/>
                <a:cs typeface="Avenir"/>
                <a:sym typeface="Century Gothic"/>
              </a:rPr>
              <a:t>ARSERVE MULTISERVICE COMPANY</a:t>
            </a:r>
            <a:endParaRPr sz="5000" dirty="0">
              <a:solidFill>
                <a:srgbClr val="FFFFFF"/>
              </a:solidFill>
              <a:latin typeface="Avenir"/>
              <a:ea typeface="Avenir"/>
              <a:cs typeface="Avenir"/>
              <a:sym typeface="Avenir"/>
            </a:endParaRPr>
          </a:p>
          <a:p>
            <a:pPr marL="0" marR="0" lvl="0" indent="0" algn="ctr" rtl="0">
              <a:lnSpc>
                <a:spcPct val="90000"/>
              </a:lnSpc>
              <a:spcBef>
                <a:spcPts val="0"/>
              </a:spcBef>
              <a:spcAft>
                <a:spcPts val="0"/>
              </a:spcAft>
              <a:buNone/>
            </a:pPr>
            <a:endParaRPr sz="5200" dirty="0">
              <a:solidFill>
                <a:srgbClr val="FFFFFF"/>
              </a:solidFill>
              <a:latin typeface="Avenir"/>
              <a:ea typeface="Avenir"/>
              <a:cs typeface="Avenir"/>
              <a:sym typeface="Aveni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EEEE"/>
        </a:solidFill>
        <a:effectLst/>
      </p:bgPr>
    </p:bg>
    <p:spTree>
      <p:nvGrpSpPr>
        <p:cNvPr id="1" name="Shape 133"/>
        <p:cNvGrpSpPr/>
        <p:nvPr/>
      </p:nvGrpSpPr>
      <p:grpSpPr>
        <a:xfrm>
          <a:off x="0" y="0"/>
          <a:ext cx="0" cy="0"/>
          <a:chOff x="0" y="0"/>
          <a:chExt cx="0" cy="0"/>
        </a:xfrm>
      </p:grpSpPr>
      <p:sp>
        <p:nvSpPr>
          <p:cNvPr id="134" name="Google Shape;134;p20"/>
          <p:cNvSpPr txBox="1"/>
          <p:nvPr/>
        </p:nvSpPr>
        <p:spPr>
          <a:xfrm>
            <a:off x="5334001" y="1030810"/>
            <a:ext cx="6317700" cy="515521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i="1" dirty="0" smtClean="0">
                <a:solidFill>
                  <a:srgbClr val="043035"/>
                </a:solidFill>
                <a:latin typeface="Century Gothic"/>
                <a:ea typeface="Century Gothic"/>
                <a:cs typeface="Century Gothic"/>
                <a:sym typeface="Century Gothic"/>
              </a:rPr>
              <a:t>Arserve multiservice company. </a:t>
            </a:r>
            <a:endParaRPr dirty="0">
              <a:solidFill>
                <a:srgbClr val="043035"/>
              </a:solidFill>
              <a:latin typeface="Century Gothic"/>
              <a:ea typeface="Century Gothic"/>
              <a:cs typeface="Century Gothic"/>
              <a:sym typeface="Century Gothic"/>
            </a:endParaRPr>
          </a:p>
          <a:p>
            <a:pPr marL="0" marR="0" lvl="0" indent="0" algn="l" rtl="0">
              <a:spcBef>
                <a:spcPts val="0"/>
              </a:spcBef>
              <a:spcAft>
                <a:spcPts val="0"/>
              </a:spcAft>
              <a:buNone/>
            </a:pPr>
            <a:endParaRPr sz="1700" dirty="0">
              <a:solidFill>
                <a:srgbClr val="043035"/>
              </a:solidFill>
              <a:latin typeface="Century Gothic"/>
              <a:ea typeface="Century Gothic"/>
              <a:cs typeface="Century Gothic"/>
              <a:sym typeface="Century Gothic"/>
            </a:endParaRPr>
          </a:p>
          <a:p>
            <a:pPr marL="0" marR="0" lvl="0" indent="0" algn="l" rtl="0">
              <a:spcBef>
                <a:spcPts val="0"/>
              </a:spcBef>
              <a:spcAft>
                <a:spcPts val="0"/>
              </a:spcAft>
              <a:buNone/>
            </a:pPr>
            <a:r>
              <a:rPr lang="de-DE" sz="1600" dirty="0" smtClean="0">
                <a:solidFill>
                  <a:srgbClr val="043035"/>
                </a:solidFill>
                <a:latin typeface="Century Gothic"/>
                <a:ea typeface="Century Gothic"/>
                <a:cs typeface="Century Gothic"/>
                <a:sym typeface="Century Gothic"/>
              </a:rPr>
              <a:t>Has been created as a solution to modern events organisation and execution, I have always been passionate about Hospitality and througout my carreer and academic life, I observed modern events was lacking a touch from a professional to be successful, that‘s how the idea came along.</a:t>
            </a:r>
          </a:p>
          <a:p>
            <a:pPr marL="0" marR="0" lvl="0" indent="0" algn="l" rtl="0">
              <a:spcBef>
                <a:spcPts val="0"/>
              </a:spcBef>
              <a:spcAft>
                <a:spcPts val="0"/>
              </a:spcAft>
              <a:buNone/>
            </a:pPr>
            <a:endParaRPr sz="1600" dirty="0">
              <a:solidFill>
                <a:srgbClr val="043035"/>
              </a:solidFill>
              <a:latin typeface="Century Gothic"/>
              <a:ea typeface="Century Gothic"/>
              <a:cs typeface="Century Gothic"/>
              <a:sym typeface="Century Gothic"/>
            </a:endParaRPr>
          </a:p>
          <a:p>
            <a:pPr marL="0" marR="0" lvl="0" indent="0" algn="l" rtl="0">
              <a:spcBef>
                <a:spcPts val="0"/>
              </a:spcBef>
              <a:spcAft>
                <a:spcPts val="0"/>
              </a:spcAft>
              <a:buNone/>
            </a:pPr>
            <a:r>
              <a:rPr lang="en-US" sz="1600" dirty="0" smtClean="0">
                <a:solidFill>
                  <a:srgbClr val="043035"/>
                </a:solidFill>
                <a:latin typeface="Century Gothic"/>
                <a:ea typeface="Century Gothic"/>
                <a:cs typeface="Century Gothic"/>
                <a:sym typeface="Century Gothic"/>
              </a:rPr>
              <a:t>We aim at providing Professional excellent services in Events with a touch of our passion for hospitality starting from small and Private to Medium and Large types of event and let our clients know that they can relax and let us do it for them.</a:t>
            </a:r>
            <a:endParaRPr sz="1200" dirty="0">
              <a:solidFill>
                <a:srgbClr val="043035"/>
              </a:solidFill>
              <a:latin typeface="Century Gothic"/>
              <a:ea typeface="Century Gothic"/>
              <a:cs typeface="Century Gothic"/>
              <a:sym typeface="Century Gothic"/>
            </a:endParaRPr>
          </a:p>
          <a:p>
            <a:pPr marL="0" marR="0" lvl="0" indent="0" algn="l" rtl="0">
              <a:spcBef>
                <a:spcPts val="0"/>
              </a:spcBef>
              <a:spcAft>
                <a:spcPts val="0"/>
              </a:spcAft>
              <a:buNone/>
            </a:pPr>
            <a:endParaRPr sz="1600" dirty="0">
              <a:solidFill>
                <a:srgbClr val="043035"/>
              </a:solidFill>
              <a:latin typeface="Century Gothic"/>
              <a:ea typeface="Century Gothic"/>
              <a:cs typeface="Century Gothic"/>
              <a:sym typeface="Century Gothic"/>
            </a:endParaRPr>
          </a:p>
          <a:p>
            <a:pPr marL="0" marR="0" lvl="0" indent="0" algn="l" rtl="0">
              <a:spcBef>
                <a:spcPts val="0"/>
              </a:spcBef>
              <a:spcAft>
                <a:spcPts val="0"/>
              </a:spcAft>
              <a:buNone/>
            </a:pPr>
            <a:r>
              <a:rPr lang="en-US" sz="1600" dirty="0" smtClean="0">
                <a:solidFill>
                  <a:srgbClr val="043035"/>
                </a:solidFill>
                <a:latin typeface="Century Gothic"/>
                <a:ea typeface="Century Gothic"/>
                <a:cs typeface="Century Gothic"/>
                <a:sym typeface="Century Gothic"/>
              </a:rPr>
              <a:t>We believe that as we grow and develop the firm we can achieve our vision which is to provide one stop center to all inquiries regarding any type of event from planning up to the execution stage, together with our contractors.</a:t>
            </a:r>
          </a:p>
          <a:p>
            <a:pPr marL="0" marR="0" lvl="0" indent="0" algn="l" rtl="0">
              <a:spcBef>
                <a:spcPts val="0"/>
              </a:spcBef>
              <a:spcAft>
                <a:spcPts val="0"/>
              </a:spcAft>
              <a:buNone/>
            </a:pPr>
            <a:endParaRPr lang="en-US" sz="1600" dirty="0">
              <a:solidFill>
                <a:srgbClr val="043035"/>
              </a:solidFill>
              <a:latin typeface="Century Gothic"/>
              <a:ea typeface="Century Gothic"/>
              <a:cs typeface="Century Gothic"/>
              <a:sym typeface="Century Gothic"/>
            </a:endParaRPr>
          </a:p>
          <a:p>
            <a:pPr marL="0" marR="0" lvl="0" indent="0" algn="r" rtl="0">
              <a:spcBef>
                <a:spcPts val="0"/>
              </a:spcBef>
              <a:spcAft>
                <a:spcPts val="0"/>
              </a:spcAft>
              <a:buNone/>
            </a:pPr>
            <a:r>
              <a:rPr lang="en-US" sz="1600" b="1" i="1" dirty="0" smtClean="0">
                <a:solidFill>
                  <a:srgbClr val="043035"/>
                </a:solidFill>
                <a:latin typeface="Century Gothic"/>
                <a:ea typeface="Century Gothic"/>
                <a:cs typeface="Century Gothic"/>
                <a:sym typeface="Century Gothic"/>
              </a:rPr>
              <a:t>Arsene SHYAKA</a:t>
            </a:r>
            <a:endParaRPr sz="1200" b="1" i="1" dirty="0">
              <a:solidFill>
                <a:srgbClr val="043035"/>
              </a:solidFill>
              <a:latin typeface="Century Gothic"/>
              <a:ea typeface="Century Gothic"/>
              <a:cs typeface="Century Gothic"/>
              <a:sym typeface="Century Gothic"/>
            </a:endParaRPr>
          </a:p>
        </p:txBody>
      </p:sp>
      <p:sp>
        <p:nvSpPr>
          <p:cNvPr id="135" name="Google Shape;135;p20"/>
          <p:cNvSpPr txBox="1">
            <a:spLocks noGrp="1"/>
          </p:cNvSpPr>
          <p:nvPr>
            <p:ph type="title"/>
          </p:nvPr>
        </p:nvSpPr>
        <p:spPr>
          <a:xfrm>
            <a:off x="0" y="2349996"/>
            <a:ext cx="4835100" cy="1734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6600"/>
              <a:buFont typeface="Avenir"/>
              <a:buNone/>
            </a:pPr>
            <a:r>
              <a:rPr lang="en-US" sz="6100" b="1" dirty="0" smtClean="0">
                <a:solidFill>
                  <a:srgbClr val="043035"/>
                </a:solidFill>
                <a:latin typeface="Century Gothic"/>
                <a:ea typeface="Century Gothic"/>
                <a:cs typeface="Century Gothic"/>
                <a:sym typeface="Century Gothic"/>
              </a:rPr>
              <a:t>About us</a:t>
            </a:r>
            <a:endParaRPr sz="3900" dirty="0">
              <a:solidFill>
                <a:srgbClr val="043035"/>
              </a:solidFill>
              <a:latin typeface="Century Gothic"/>
              <a:ea typeface="Century Gothic"/>
              <a:cs typeface="Century Gothic"/>
              <a:sym typeface="Century Gothic"/>
            </a:endParaRPr>
          </a:p>
        </p:txBody>
      </p:sp>
      <p:sp>
        <p:nvSpPr>
          <p:cNvPr id="136" name="Google Shape;136;p20"/>
          <p:cNvSpPr/>
          <p:nvPr/>
        </p:nvSpPr>
        <p:spPr>
          <a:xfrm>
            <a:off x="4792100" y="849000"/>
            <a:ext cx="57300" cy="4904400"/>
          </a:xfrm>
          <a:prstGeom prst="rect">
            <a:avLst/>
          </a:prstGeom>
          <a:solidFill>
            <a:srgbClr val="AD986F"/>
          </a:solidFill>
          <a:ln w="9525" cap="flat" cmpd="sng">
            <a:solidFill>
              <a:srgbClr val="EE70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FEEEE"/>
        </a:solidFill>
        <a:effectLst/>
      </p:bgPr>
    </p:bg>
    <p:spTree>
      <p:nvGrpSpPr>
        <p:cNvPr id="1" name="Shape 140"/>
        <p:cNvGrpSpPr/>
        <p:nvPr/>
      </p:nvGrpSpPr>
      <p:grpSpPr>
        <a:xfrm>
          <a:off x="0" y="0"/>
          <a:ext cx="0" cy="0"/>
          <a:chOff x="0" y="0"/>
          <a:chExt cx="0" cy="0"/>
        </a:xfrm>
      </p:grpSpPr>
      <p:sp>
        <p:nvSpPr>
          <p:cNvPr id="141" name="Google Shape;141;p21"/>
          <p:cNvSpPr txBox="1">
            <a:spLocks noGrp="1"/>
          </p:cNvSpPr>
          <p:nvPr>
            <p:ph type="title"/>
          </p:nvPr>
        </p:nvSpPr>
        <p:spPr>
          <a:xfrm>
            <a:off x="7620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Avenir"/>
              <a:buNone/>
            </a:pPr>
            <a:r>
              <a:rPr lang="en-US" sz="4000" b="1">
                <a:latin typeface="Century Gothic"/>
                <a:ea typeface="Century Gothic"/>
                <a:cs typeface="Century Gothic"/>
                <a:sym typeface="Century Gothic"/>
              </a:rPr>
              <a:t>Company History</a:t>
            </a:r>
            <a:endParaRPr b="1">
              <a:latin typeface="Century Gothic"/>
              <a:ea typeface="Century Gothic"/>
              <a:cs typeface="Century Gothic"/>
              <a:sym typeface="Century Gothic"/>
            </a:endParaRPr>
          </a:p>
        </p:txBody>
      </p:sp>
      <p:sp>
        <p:nvSpPr>
          <p:cNvPr id="142" name="Google Shape;142;p21"/>
          <p:cNvSpPr txBox="1"/>
          <p:nvPr/>
        </p:nvSpPr>
        <p:spPr>
          <a:xfrm>
            <a:off x="2513514" y="2849916"/>
            <a:ext cx="1913100" cy="95406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dirty="0" smtClean="0">
                <a:solidFill>
                  <a:srgbClr val="043035"/>
                </a:solidFill>
                <a:latin typeface="Century Gothic"/>
                <a:ea typeface="Century Gothic"/>
                <a:cs typeface="Century Gothic"/>
                <a:sym typeface="Century Gothic"/>
              </a:rPr>
              <a:t>We served more than 90 wedding services + small events</a:t>
            </a:r>
            <a:endParaRPr dirty="0">
              <a:solidFill>
                <a:srgbClr val="043035"/>
              </a:solidFill>
              <a:latin typeface="Century Gothic"/>
              <a:ea typeface="Century Gothic"/>
              <a:cs typeface="Century Gothic"/>
              <a:sym typeface="Century Gothic"/>
            </a:endParaRPr>
          </a:p>
        </p:txBody>
      </p:sp>
      <p:sp>
        <p:nvSpPr>
          <p:cNvPr id="143" name="Google Shape;143;p21"/>
          <p:cNvSpPr txBox="1"/>
          <p:nvPr/>
        </p:nvSpPr>
        <p:spPr>
          <a:xfrm>
            <a:off x="5329769" y="3044214"/>
            <a:ext cx="1913100" cy="73862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dirty="0" smtClean="0">
                <a:solidFill>
                  <a:srgbClr val="043035"/>
                </a:solidFill>
                <a:latin typeface="Century Gothic"/>
                <a:ea typeface="Century Gothic"/>
                <a:cs typeface="Century Gothic"/>
                <a:sym typeface="Century Gothic"/>
              </a:rPr>
              <a:t>Recovering from COVID and did 70 Served Events</a:t>
            </a:r>
            <a:endParaRPr dirty="0">
              <a:solidFill>
                <a:srgbClr val="043035"/>
              </a:solidFill>
              <a:latin typeface="Century Gothic"/>
              <a:ea typeface="Century Gothic"/>
              <a:cs typeface="Century Gothic"/>
              <a:sym typeface="Century Gothic"/>
            </a:endParaRPr>
          </a:p>
        </p:txBody>
      </p:sp>
      <p:sp>
        <p:nvSpPr>
          <p:cNvPr id="144" name="Google Shape;144;p21"/>
          <p:cNvSpPr txBox="1"/>
          <p:nvPr/>
        </p:nvSpPr>
        <p:spPr>
          <a:xfrm>
            <a:off x="7968208" y="3044214"/>
            <a:ext cx="2084256" cy="73862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dirty="0" smtClean="0">
                <a:solidFill>
                  <a:srgbClr val="043035"/>
                </a:solidFill>
                <a:latin typeface="Century Gothic"/>
                <a:ea typeface="Century Gothic"/>
                <a:cs typeface="Century Gothic"/>
                <a:sym typeface="Century Gothic"/>
              </a:rPr>
              <a:t>Delivered 100 events services and Catering to  ceremonies</a:t>
            </a:r>
            <a:endParaRPr dirty="0">
              <a:solidFill>
                <a:srgbClr val="043035"/>
              </a:solidFill>
              <a:latin typeface="Century Gothic"/>
              <a:ea typeface="Century Gothic"/>
              <a:cs typeface="Century Gothic"/>
              <a:sym typeface="Century Gothic"/>
            </a:endParaRPr>
          </a:p>
        </p:txBody>
      </p:sp>
      <p:cxnSp>
        <p:nvCxnSpPr>
          <p:cNvPr id="145" name="Google Shape;145;p21"/>
          <p:cNvCxnSpPr/>
          <p:nvPr/>
        </p:nvCxnSpPr>
        <p:spPr>
          <a:xfrm>
            <a:off x="1796716" y="2823411"/>
            <a:ext cx="0" cy="1058700"/>
          </a:xfrm>
          <a:prstGeom prst="straightConnector1">
            <a:avLst/>
          </a:prstGeom>
          <a:noFill/>
          <a:ln w="19050" cap="flat" cmpd="sng">
            <a:solidFill>
              <a:srgbClr val="043035"/>
            </a:solidFill>
            <a:prstDash val="solid"/>
            <a:miter lim="800000"/>
            <a:headEnd type="none" w="sm" len="sm"/>
            <a:tailEnd type="none" w="sm" len="sm"/>
          </a:ln>
        </p:spPr>
      </p:cxnSp>
      <p:cxnSp>
        <p:nvCxnSpPr>
          <p:cNvPr id="146" name="Google Shape;146;p21"/>
          <p:cNvCxnSpPr/>
          <p:nvPr/>
        </p:nvCxnSpPr>
        <p:spPr>
          <a:xfrm>
            <a:off x="4944979" y="2823411"/>
            <a:ext cx="0" cy="1058700"/>
          </a:xfrm>
          <a:prstGeom prst="straightConnector1">
            <a:avLst/>
          </a:prstGeom>
          <a:noFill/>
          <a:ln w="19050" cap="flat" cmpd="sng">
            <a:solidFill>
              <a:srgbClr val="043035"/>
            </a:solidFill>
            <a:prstDash val="solid"/>
            <a:miter lim="800000"/>
            <a:headEnd type="none" w="sm" len="sm"/>
            <a:tailEnd type="none" w="sm" len="sm"/>
          </a:ln>
        </p:spPr>
      </p:cxnSp>
      <p:cxnSp>
        <p:nvCxnSpPr>
          <p:cNvPr id="147" name="Google Shape;147;p21"/>
          <p:cNvCxnSpPr/>
          <p:nvPr/>
        </p:nvCxnSpPr>
        <p:spPr>
          <a:xfrm>
            <a:off x="7708232" y="2823411"/>
            <a:ext cx="0" cy="1058700"/>
          </a:xfrm>
          <a:prstGeom prst="straightConnector1">
            <a:avLst/>
          </a:prstGeom>
          <a:noFill/>
          <a:ln w="19050" cap="flat" cmpd="sng">
            <a:solidFill>
              <a:srgbClr val="043035"/>
            </a:solidFill>
            <a:prstDash val="solid"/>
            <a:miter lim="800000"/>
            <a:headEnd type="none" w="sm" len="sm"/>
            <a:tailEnd type="none" w="sm" len="sm"/>
          </a:ln>
        </p:spPr>
      </p:cxnSp>
      <p:cxnSp>
        <p:nvCxnSpPr>
          <p:cNvPr id="148" name="Google Shape;148;p21"/>
          <p:cNvCxnSpPr/>
          <p:nvPr/>
        </p:nvCxnSpPr>
        <p:spPr>
          <a:xfrm>
            <a:off x="10483516" y="2847475"/>
            <a:ext cx="0" cy="1058700"/>
          </a:xfrm>
          <a:prstGeom prst="straightConnector1">
            <a:avLst/>
          </a:prstGeom>
          <a:noFill/>
          <a:ln w="19050" cap="flat" cmpd="sng">
            <a:solidFill>
              <a:srgbClr val="043035"/>
            </a:solidFill>
            <a:prstDash val="solid"/>
            <a:miter lim="800000"/>
            <a:headEnd type="none" w="sm" len="sm"/>
            <a:tailEnd type="none" w="sm" len="sm"/>
          </a:ln>
        </p:spPr>
      </p:cxnSp>
      <p:sp>
        <p:nvSpPr>
          <p:cNvPr id="149" name="Google Shape;149;p21"/>
          <p:cNvSpPr txBox="1"/>
          <p:nvPr/>
        </p:nvSpPr>
        <p:spPr>
          <a:xfrm>
            <a:off x="840205" y="4151349"/>
            <a:ext cx="1913100" cy="73862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dirty="0" smtClean="0">
                <a:solidFill>
                  <a:srgbClr val="043035"/>
                </a:solidFill>
                <a:latin typeface="Century Gothic"/>
                <a:ea typeface="Century Gothic"/>
                <a:cs typeface="Century Gothic"/>
                <a:sym typeface="Century Gothic"/>
              </a:rPr>
              <a:t>Kick off startup and early steps to our vision</a:t>
            </a:r>
            <a:endParaRPr dirty="0">
              <a:solidFill>
                <a:srgbClr val="043035"/>
              </a:solidFill>
              <a:latin typeface="Century Gothic"/>
              <a:ea typeface="Century Gothic"/>
              <a:cs typeface="Century Gothic"/>
              <a:sym typeface="Century Gothic"/>
            </a:endParaRPr>
          </a:p>
        </p:txBody>
      </p:sp>
      <p:cxnSp>
        <p:nvCxnSpPr>
          <p:cNvPr id="150" name="Google Shape;150;p21"/>
          <p:cNvCxnSpPr/>
          <p:nvPr/>
        </p:nvCxnSpPr>
        <p:spPr>
          <a:xfrm>
            <a:off x="3471088" y="3882189"/>
            <a:ext cx="0" cy="1058700"/>
          </a:xfrm>
          <a:prstGeom prst="straightConnector1">
            <a:avLst/>
          </a:prstGeom>
          <a:noFill/>
          <a:ln w="19050" cap="flat" cmpd="sng">
            <a:solidFill>
              <a:srgbClr val="043035"/>
            </a:solidFill>
            <a:prstDash val="solid"/>
            <a:miter lim="800000"/>
            <a:headEnd type="none" w="sm" len="sm"/>
            <a:tailEnd type="none" w="sm" len="sm"/>
          </a:ln>
        </p:spPr>
      </p:cxnSp>
      <p:sp>
        <p:nvSpPr>
          <p:cNvPr id="151" name="Google Shape;151;p21"/>
          <p:cNvSpPr txBox="1"/>
          <p:nvPr/>
        </p:nvSpPr>
        <p:spPr>
          <a:xfrm>
            <a:off x="3988468" y="4210142"/>
            <a:ext cx="1913100" cy="95406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de-DE" dirty="0" smtClean="0">
                <a:solidFill>
                  <a:srgbClr val="043035"/>
                </a:solidFill>
                <a:latin typeface="Century Gothic"/>
                <a:ea typeface="Century Gothic"/>
                <a:cs typeface="Century Gothic"/>
                <a:sym typeface="Century Gothic"/>
              </a:rPr>
              <a:t>We hosted the JAZZ Junction F&amp;B Service + COVID pandemic season</a:t>
            </a:r>
            <a:endParaRPr dirty="0">
              <a:solidFill>
                <a:srgbClr val="043035"/>
              </a:solidFill>
              <a:latin typeface="Century Gothic"/>
              <a:ea typeface="Century Gothic"/>
              <a:cs typeface="Century Gothic"/>
              <a:sym typeface="Century Gothic"/>
            </a:endParaRPr>
          </a:p>
        </p:txBody>
      </p:sp>
      <p:cxnSp>
        <p:nvCxnSpPr>
          <p:cNvPr id="152" name="Google Shape;152;p21"/>
          <p:cNvCxnSpPr/>
          <p:nvPr/>
        </p:nvCxnSpPr>
        <p:spPr>
          <a:xfrm>
            <a:off x="6366688" y="3882189"/>
            <a:ext cx="0" cy="1058700"/>
          </a:xfrm>
          <a:prstGeom prst="straightConnector1">
            <a:avLst/>
          </a:prstGeom>
          <a:noFill/>
          <a:ln w="19050" cap="flat" cmpd="sng">
            <a:solidFill>
              <a:srgbClr val="043035"/>
            </a:solidFill>
            <a:prstDash val="solid"/>
            <a:miter lim="800000"/>
            <a:headEnd type="none" w="sm" len="sm"/>
            <a:tailEnd type="none" w="sm" len="sm"/>
          </a:ln>
        </p:spPr>
      </p:cxnSp>
      <p:sp>
        <p:nvSpPr>
          <p:cNvPr id="153" name="Google Shape;153;p21"/>
          <p:cNvSpPr txBox="1"/>
          <p:nvPr/>
        </p:nvSpPr>
        <p:spPr>
          <a:xfrm>
            <a:off x="6751721" y="4151349"/>
            <a:ext cx="1913100" cy="73862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dirty="0" smtClean="0">
                <a:solidFill>
                  <a:srgbClr val="043035"/>
                </a:solidFill>
                <a:latin typeface="Century Gothic"/>
                <a:ea typeface="Century Gothic"/>
                <a:cs typeface="Century Gothic"/>
                <a:sym typeface="Century Gothic"/>
              </a:rPr>
              <a:t>In This Year we also expanded our network abroad</a:t>
            </a:r>
            <a:endParaRPr dirty="0">
              <a:solidFill>
                <a:srgbClr val="043035"/>
              </a:solidFill>
              <a:latin typeface="Century Gothic"/>
              <a:ea typeface="Century Gothic"/>
              <a:cs typeface="Century Gothic"/>
              <a:sym typeface="Century Gothic"/>
            </a:endParaRPr>
          </a:p>
        </p:txBody>
      </p:sp>
      <p:cxnSp>
        <p:nvCxnSpPr>
          <p:cNvPr id="154" name="Google Shape;154;p21"/>
          <p:cNvCxnSpPr/>
          <p:nvPr/>
        </p:nvCxnSpPr>
        <p:spPr>
          <a:xfrm>
            <a:off x="9154004" y="3882189"/>
            <a:ext cx="0" cy="1058700"/>
          </a:xfrm>
          <a:prstGeom prst="straightConnector1">
            <a:avLst/>
          </a:prstGeom>
          <a:noFill/>
          <a:ln w="19050" cap="flat" cmpd="sng">
            <a:solidFill>
              <a:srgbClr val="043035"/>
            </a:solidFill>
            <a:prstDash val="solid"/>
            <a:miter lim="800000"/>
            <a:headEnd type="none" w="sm" len="sm"/>
            <a:tailEnd type="none" w="sm" len="sm"/>
          </a:ln>
        </p:spPr>
      </p:cxnSp>
      <p:sp>
        <p:nvSpPr>
          <p:cNvPr id="155" name="Google Shape;155;p21"/>
          <p:cNvSpPr txBox="1"/>
          <p:nvPr/>
        </p:nvSpPr>
        <p:spPr>
          <a:xfrm>
            <a:off x="840205" y="2350289"/>
            <a:ext cx="19131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b="1" dirty="0" smtClean="0">
                <a:solidFill>
                  <a:srgbClr val="043035"/>
                </a:solidFill>
                <a:latin typeface="Century Gothic"/>
                <a:ea typeface="Century Gothic"/>
                <a:cs typeface="Century Gothic"/>
                <a:sym typeface="Century Gothic"/>
              </a:rPr>
              <a:t>05</a:t>
            </a:r>
            <a:r>
              <a:rPr lang="en-US" sz="1400" b="1" dirty="0" smtClean="0">
                <a:solidFill>
                  <a:srgbClr val="043035"/>
                </a:solidFill>
                <a:latin typeface="Century Gothic"/>
                <a:ea typeface="Century Gothic"/>
                <a:cs typeface="Century Gothic"/>
                <a:sym typeface="Century Gothic"/>
              </a:rPr>
              <a:t>/01/2018</a:t>
            </a:r>
            <a:endParaRPr dirty="0">
              <a:solidFill>
                <a:srgbClr val="043035"/>
              </a:solidFill>
              <a:latin typeface="Century Gothic"/>
              <a:ea typeface="Century Gothic"/>
              <a:cs typeface="Century Gothic"/>
              <a:sym typeface="Century Gothic"/>
            </a:endParaRPr>
          </a:p>
        </p:txBody>
      </p:sp>
      <p:sp>
        <p:nvSpPr>
          <p:cNvPr id="156" name="Google Shape;156;p21"/>
          <p:cNvSpPr txBox="1"/>
          <p:nvPr/>
        </p:nvSpPr>
        <p:spPr>
          <a:xfrm>
            <a:off x="2514578" y="5177708"/>
            <a:ext cx="19131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dirty="0" smtClean="0">
                <a:solidFill>
                  <a:srgbClr val="043035"/>
                </a:solidFill>
                <a:latin typeface="Century Gothic"/>
                <a:ea typeface="Century Gothic"/>
                <a:cs typeface="Century Gothic"/>
                <a:sym typeface="Century Gothic"/>
              </a:rPr>
              <a:t>MM/DD/2019</a:t>
            </a:r>
            <a:endParaRPr dirty="0">
              <a:solidFill>
                <a:srgbClr val="043035"/>
              </a:solidFill>
              <a:latin typeface="Century Gothic"/>
              <a:ea typeface="Century Gothic"/>
              <a:cs typeface="Century Gothic"/>
              <a:sym typeface="Century Gothic"/>
            </a:endParaRPr>
          </a:p>
        </p:txBody>
      </p:sp>
      <p:sp>
        <p:nvSpPr>
          <p:cNvPr id="157" name="Google Shape;157;p21"/>
          <p:cNvSpPr txBox="1"/>
          <p:nvPr/>
        </p:nvSpPr>
        <p:spPr>
          <a:xfrm>
            <a:off x="3988468" y="2361778"/>
            <a:ext cx="19131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dirty="0" smtClean="0">
                <a:solidFill>
                  <a:srgbClr val="043035"/>
                </a:solidFill>
                <a:latin typeface="Century Gothic"/>
                <a:ea typeface="Century Gothic"/>
                <a:cs typeface="Century Gothic"/>
                <a:sym typeface="Century Gothic"/>
              </a:rPr>
              <a:t>MM/DD/2020</a:t>
            </a:r>
            <a:endParaRPr dirty="0">
              <a:solidFill>
                <a:srgbClr val="043035"/>
              </a:solidFill>
              <a:latin typeface="Century Gothic"/>
              <a:ea typeface="Century Gothic"/>
              <a:cs typeface="Century Gothic"/>
              <a:sym typeface="Century Gothic"/>
            </a:endParaRPr>
          </a:p>
        </p:txBody>
      </p:sp>
      <p:sp>
        <p:nvSpPr>
          <p:cNvPr id="158" name="Google Shape;158;p21"/>
          <p:cNvSpPr txBox="1"/>
          <p:nvPr/>
        </p:nvSpPr>
        <p:spPr>
          <a:xfrm>
            <a:off x="6751699" y="2350288"/>
            <a:ext cx="19131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dirty="0" smtClean="0">
                <a:solidFill>
                  <a:srgbClr val="043035"/>
                </a:solidFill>
                <a:latin typeface="Century Gothic"/>
                <a:ea typeface="Century Gothic"/>
                <a:cs typeface="Century Gothic"/>
                <a:sym typeface="Century Gothic"/>
              </a:rPr>
              <a:t>MM/DD/2022</a:t>
            </a:r>
            <a:endParaRPr dirty="0">
              <a:solidFill>
                <a:srgbClr val="043035"/>
              </a:solidFill>
              <a:latin typeface="Century Gothic"/>
              <a:ea typeface="Century Gothic"/>
              <a:cs typeface="Century Gothic"/>
              <a:sym typeface="Century Gothic"/>
            </a:endParaRPr>
          </a:p>
        </p:txBody>
      </p:sp>
      <p:sp>
        <p:nvSpPr>
          <p:cNvPr id="159" name="Google Shape;159;p21"/>
          <p:cNvSpPr txBox="1"/>
          <p:nvPr/>
        </p:nvSpPr>
        <p:spPr>
          <a:xfrm>
            <a:off x="5410176" y="5177709"/>
            <a:ext cx="19131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dirty="0" smtClean="0">
                <a:solidFill>
                  <a:srgbClr val="043035"/>
                </a:solidFill>
                <a:latin typeface="Century Gothic"/>
                <a:ea typeface="Century Gothic"/>
                <a:cs typeface="Century Gothic"/>
                <a:sym typeface="Century Gothic"/>
              </a:rPr>
              <a:t>MM/DD/2021</a:t>
            </a:r>
            <a:endParaRPr dirty="0">
              <a:solidFill>
                <a:srgbClr val="043035"/>
              </a:solidFill>
              <a:latin typeface="Century Gothic"/>
              <a:ea typeface="Century Gothic"/>
              <a:cs typeface="Century Gothic"/>
              <a:sym typeface="Century Gothic"/>
            </a:endParaRPr>
          </a:p>
        </p:txBody>
      </p:sp>
      <p:sp>
        <p:nvSpPr>
          <p:cNvPr id="160" name="Google Shape;160;p21"/>
          <p:cNvSpPr txBox="1"/>
          <p:nvPr/>
        </p:nvSpPr>
        <p:spPr>
          <a:xfrm>
            <a:off x="8197492" y="5158113"/>
            <a:ext cx="19131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dirty="0" smtClean="0">
                <a:solidFill>
                  <a:srgbClr val="043035"/>
                </a:solidFill>
                <a:latin typeface="Century Gothic"/>
                <a:ea typeface="Century Gothic"/>
                <a:cs typeface="Century Gothic"/>
                <a:sym typeface="Century Gothic"/>
              </a:rPr>
              <a:t>MM/DD/2022</a:t>
            </a:r>
            <a:endParaRPr dirty="0">
              <a:solidFill>
                <a:srgbClr val="043035"/>
              </a:solidFill>
              <a:latin typeface="Century Gothic"/>
              <a:ea typeface="Century Gothic"/>
              <a:cs typeface="Century Gothic"/>
              <a:sym typeface="Century Gothic"/>
            </a:endParaRPr>
          </a:p>
        </p:txBody>
      </p:sp>
      <p:sp>
        <p:nvSpPr>
          <p:cNvPr id="161" name="Google Shape;161;p21"/>
          <p:cNvSpPr txBox="1"/>
          <p:nvPr/>
        </p:nvSpPr>
        <p:spPr>
          <a:xfrm>
            <a:off x="9527004" y="2361747"/>
            <a:ext cx="19131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1" dirty="0" smtClean="0">
                <a:solidFill>
                  <a:srgbClr val="043035"/>
                </a:solidFill>
                <a:latin typeface="Century Gothic"/>
                <a:ea typeface="Century Gothic"/>
                <a:cs typeface="Century Gothic"/>
                <a:sym typeface="Century Gothic"/>
              </a:rPr>
              <a:t>MM/DD/2023</a:t>
            </a:r>
            <a:endParaRPr dirty="0">
              <a:solidFill>
                <a:srgbClr val="043035"/>
              </a:solidFill>
              <a:latin typeface="Century Gothic"/>
              <a:ea typeface="Century Gothic"/>
              <a:cs typeface="Century Gothic"/>
              <a:sym typeface="Century Gothic"/>
            </a:endParaRPr>
          </a:p>
        </p:txBody>
      </p:sp>
      <p:sp>
        <p:nvSpPr>
          <p:cNvPr id="162" name="Google Shape;162;p21"/>
          <p:cNvSpPr txBox="1"/>
          <p:nvPr/>
        </p:nvSpPr>
        <p:spPr>
          <a:xfrm>
            <a:off x="9516979" y="4147427"/>
            <a:ext cx="1913100" cy="95406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dirty="0" smtClean="0">
                <a:solidFill>
                  <a:srgbClr val="043035"/>
                </a:solidFill>
                <a:latin typeface="Century Gothic"/>
                <a:ea typeface="Century Gothic"/>
                <a:cs typeface="Century Gothic"/>
                <a:sym typeface="Century Gothic"/>
              </a:rPr>
              <a:t>We Delivered 70 wedding + SEKA LIVE CONCERTS &amp; still more to come</a:t>
            </a:r>
            <a:endParaRPr dirty="0">
              <a:solidFill>
                <a:srgbClr val="043035"/>
              </a:solidFill>
              <a:latin typeface="Century Gothic"/>
              <a:ea typeface="Century Gothic"/>
              <a:cs typeface="Century Gothic"/>
              <a:sym typeface="Century Gothic"/>
            </a:endParaRPr>
          </a:p>
        </p:txBody>
      </p:sp>
      <p:cxnSp>
        <p:nvCxnSpPr>
          <p:cNvPr id="163" name="Google Shape;163;p21"/>
          <p:cNvCxnSpPr/>
          <p:nvPr/>
        </p:nvCxnSpPr>
        <p:spPr>
          <a:xfrm>
            <a:off x="1062789" y="3882189"/>
            <a:ext cx="10367100" cy="0"/>
          </a:xfrm>
          <a:prstGeom prst="straightConnector1">
            <a:avLst/>
          </a:prstGeom>
          <a:noFill/>
          <a:ln w="76200" cap="flat" cmpd="sng">
            <a:solidFill>
              <a:srgbClr val="1EBCA5"/>
            </a:solidFill>
            <a:prstDash val="solid"/>
            <a:miter lim="800000"/>
            <a:headEnd type="none" w="sm" len="sm"/>
            <a:tailEnd type="none" w="sm" len="sm"/>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EEEE"/>
        </a:solidFill>
        <a:effectLst/>
      </p:bgPr>
    </p:bg>
    <p:spTree>
      <p:nvGrpSpPr>
        <p:cNvPr id="1" name="Shape 168"/>
        <p:cNvGrpSpPr/>
        <p:nvPr/>
      </p:nvGrpSpPr>
      <p:grpSpPr>
        <a:xfrm>
          <a:off x="0" y="0"/>
          <a:ext cx="0" cy="0"/>
          <a:chOff x="0" y="0"/>
          <a:chExt cx="0" cy="0"/>
        </a:xfrm>
      </p:grpSpPr>
      <p:sp>
        <p:nvSpPr>
          <p:cNvPr id="169" name="Google Shape;169;p22"/>
          <p:cNvSpPr txBox="1">
            <a:spLocks noGrp="1"/>
          </p:cNvSpPr>
          <p:nvPr>
            <p:ph type="title"/>
          </p:nvPr>
        </p:nvSpPr>
        <p:spPr>
          <a:xfrm>
            <a:off x="830381" y="332656"/>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Avenir"/>
              <a:buNone/>
            </a:pPr>
            <a:r>
              <a:rPr lang="en-US" sz="4000" b="1" dirty="0">
                <a:solidFill>
                  <a:srgbClr val="043035"/>
                </a:solidFill>
                <a:latin typeface="Century Gothic"/>
                <a:ea typeface="Century Gothic"/>
                <a:cs typeface="Century Gothic"/>
                <a:sym typeface="Century Gothic"/>
              </a:rPr>
              <a:t>Meet the Team</a:t>
            </a:r>
            <a:endParaRPr b="1" dirty="0">
              <a:solidFill>
                <a:srgbClr val="043035"/>
              </a:solidFill>
              <a:latin typeface="Century Gothic"/>
              <a:ea typeface="Century Gothic"/>
              <a:cs typeface="Century Gothic"/>
              <a:sym typeface="Century Gothic"/>
            </a:endParaRPr>
          </a:p>
        </p:txBody>
      </p:sp>
      <p:pic>
        <p:nvPicPr>
          <p:cNvPr id="172" name="Google Shape;172;p22"/>
          <p:cNvPicPr preferRelativeResize="0"/>
          <p:nvPr/>
        </p:nvPicPr>
        <p:blipFill>
          <a:blip r:embed="rId3">
            <a:extLst>
              <a:ext uri="{28A0092B-C50C-407E-A947-70E740481C1C}">
                <a14:useLocalDpi xmlns:a14="http://schemas.microsoft.com/office/drawing/2010/main" val="0"/>
              </a:ext>
            </a:extLst>
          </a:blip>
          <a:stretch>
            <a:fillRect/>
          </a:stretch>
        </p:blipFill>
        <p:spPr>
          <a:xfrm>
            <a:off x="9471158" y="2664527"/>
            <a:ext cx="1858103" cy="1858103"/>
          </a:xfrm>
          <a:prstGeom prst="rect">
            <a:avLst/>
          </a:prstGeom>
          <a:noFill/>
          <a:ln>
            <a:noFill/>
          </a:ln>
        </p:spPr>
      </p:pic>
      <p:sp>
        <p:nvSpPr>
          <p:cNvPr id="173" name="Google Shape;173;p22"/>
          <p:cNvSpPr txBox="1"/>
          <p:nvPr/>
        </p:nvSpPr>
        <p:spPr>
          <a:xfrm>
            <a:off x="182612" y="4824974"/>
            <a:ext cx="2266201"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dirty="0" smtClean="0">
                <a:solidFill>
                  <a:schemeClr val="dk1"/>
                </a:solidFill>
                <a:latin typeface="Century Gothic"/>
                <a:ea typeface="Century Gothic"/>
                <a:cs typeface="Century Gothic"/>
                <a:sym typeface="Century Gothic"/>
              </a:rPr>
              <a:t>Arsene SHYAKA</a:t>
            </a:r>
            <a:endParaRPr dirty="0">
              <a:latin typeface="Century Gothic"/>
              <a:ea typeface="Century Gothic"/>
              <a:cs typeface="Century Gothic"/>
              <a:sym typeface="Century Gothic"/>
            </a:endParaRPr>
          </a:p>
          <a:p>
            <a:pPr marL="0" marR="0" lvl="0" indent="0" algn="ctr" rtl="0">
              <a:spcBef>
                <a:spcPts val="0"/>
              </a:spcBef>
              <a:spcAft>
                <a:spcPts val="0"/>
              </a:spcAft>
              <a:buNone/>
            </a:pPr>
            <a:r>
              <a:rPr lang="en-US" sz="1800" dirty="0" smtClean="0">
                <a:solidFill>
                  <a:schemeClr val="dk1"/>
                </a:solidFill>
                <a:latin typeface="Century Gothic"/>
                <a:ea typeface="Century Gothic"/>
                <a:cs typeface="Century Gothic"/>
                <a:sym typeface="Century Gothic"/>
              </a:rPr>
              <a:t>Founder &amp; CEO</a:t>
            </a:r>
            <a:endParaRPr dirty="0">
              <a:latin typeface="Century Gothic"/>
              <a:ea typeface="Century Gothic"/>
              <a:cs typeface="Century Gothic"/>
              <a:sym typeface="Century Gothic"/>
            </a:endParaRPr>
          </a:p>
        </p:txBody>
      </p:sp>
      <p:sp>
        <p:nvSpPr>
          <p:cNvPr id="174" name="Google Shape;174;p22"/>
          <p:cNvSpPr txBox="1"/>
          <p:nvPr/>
        </p:nvSpPr>
        <p:spPr>
          <a:xfrm>
            <a:off x="2395847" y="4824974"/>
            <a:ext cx="2263002"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dirty="0" smtClean="0">
                <a:solidFill>
                  <a:schemeClr val="dk1"/>
                </a:solidFill>
                <a:latin typeface="Century Gothic"/>
                <a:ea typeface="Century Gothic"/>
                <a:cs typeface="Century Gothic"/>
                <a:sym typeface="Century Gothic"/>
              </a:rPr>
              <a:t>Divin NTAGOZERA</a:t>
            </a:r>
            <a:endParaRPr dirty="0">
              <a:latin typeface="Century Gothic"/>
              <a:ea typeface="Century Gothic"/>
              <a:cs typeface="Century Gothic"/>
              <a:sym typeface="Century Gothic"/>
            </a:endParaRPr>
          </a:p>
          <a:p>
            <a:pPr marL="0" marR="0" lvl="0" indent="0" algn="ctr" rtl="0">
              <a:spcBef>
                <a:spcPts val="0"/>
              </a:spcBef>
              <a:spcAft>
                <a:spcPts val="0"/>
              </a:spcAft>
              <a:buNone/>
            </a:pPr>
            <a:r>
              <a:rPr lang="en-US" sz="1800" dirty="0" smtClean="0">
                <a:solidFill>
                  <a:schemeClr val="dk1"/>
                </a:solidFill>
                <a:latin typeface="Century Gothic"/>
                <a:ea typeface="Century Gothic"/>
                <a:cs typeface="Century Gothic"/>
                <a:sym typeface="Century Gothic"/>
              </a:rPr>
              <a:t>COO &amp; Director</a:t>
            </a:r>
            <a:endParaRPr dirty="0">
              <a:latin typeface="Century Gothic"/>
              <a:ea typeface="Century Gothic"/>
              <a:cs typeface="Century Gothic"/>
              <a:sym typeface="Century Gothic"/>
            </a:endParaRPr>
          </a:p>
        </p:txBody>
      </p:sp>
      <p:sp>
        <p:nvSpPr>
          <p:cNvPr id="175" name="Google Shape;175;p22"/>
          <p:cNvSpPr txBox="1"/>
          <p:nvPr/>
        </p:nvSpPr>
        <p:spPr>
          <a:xfrm>
            <a:off x="4524290" y="4824764"/>
            <a:ext cx="2301247" cy="61551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dirty="0" smtClean="0">
                <a:solidFill>
                  <a:schemeClr val="dk1"/>
                </a:solidFill>
                <a:latin typeface="Century Gothic"/>
                <a:ea typeface="Century Gothic"/>
                <a:cs typeface="Century Gothic"/>
                <a:sym typeface="Century Gothic"/>
              </a:rPr>
              <a:t>Patrick SUGIRA </a:t>
            </a:r>
            <a:endParaRPr dirty="0">
              <a:latin typeface="Century Gothic"/>
              <a:ea typeface="Century Gothic"/>
              <a:cs typeface="Century Gothic"/>
              <a:sym typeface="Century Gothic"/>
            </a:endParaRPr>
          </a:p>
          <a:p>
            <a:pPr marL="0" marR="0" lvl="0" indent="0" algn="ctr" rtl="0">
              <a:spcBef>
                <a:spcPts val="0"/>
              </a:spcBef>
              <a:spcAft>
                <a:spcPts val="0"/>
              </a:spcAft>
              <a:buNone/>
            </a:pPr>
            <a:r>
              <a:rPr lang="en-US" sz="1600" dirty="0" smtClean="0">
                <a:solidFill>
                  <a:schemeClr val="dk1"/>
                </a:solidFill>
                <a:latin typeface="Century Gothic"/>
                <a:ea typeface="Century Gothic"/>
                <a:cs typeface="Century Gothic"/>
                <a:sym typeface="Century Gothic"/>
              </a:rPr>
              <a:t>Marketing Manager</a:t>
            </a:r>
            <a:endParaRPr sz="1200" dirty="0">
              <a:latin typeface="Century Gothic"/>
              <a:ea typeface="Century Gothic"/>
              <a:cs typeface="Century Gothic"/>
              <a:sym typeface="Century Gothic"/>
            </a:endParaRPr>
          </a:p>
        </p:txBody>
      </p:sp>
      <p:sp>
        <p:nvSpPr>
          <p:cNvPr id="176" name="Google Shape;176;p22"/>
          <p:cNvSpPr txBox="1"/>
          <p:nvPr/>
        </p:nvSpPr>
        <p:spPr>
          <a:xfrm>
            <a:off x="9471158" y="4814267"/>
            <a:ext cx="2395359"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dirty="0" smtClean="0">
                <a:solidFill>
                  <a:schemeClr val="dk1"/>
                </a:solidFill>
                <a:latin typeface="Century Gothic"/>
                <a:ea typeface="Century Gothic"/>
                <a:cs typeface="Century Gothic"/>
                <a:sym typeface="Century Gothic"/>
              </a:rPr>
              <a:t>Bella GASARO</a:t>
            </a:r>
            <a:endParaRPr dirty="0">
              <a:latin typeface="Century Gothic"/>
              <a:ea typeface="Century Gothic"/>
              <a:cs typeface="Century Gothic"/>
              <a:sym typeface="Century Gothic"/>
            </a:endParaRPr>
          </a:p>
          <a:p>
            <a:pPr marL="0" marR="0" lvl="0" indent="0" algn="ctr" rtl="0">
              <a:spcBef>
                <a:spcPts val="0"/>
              </a:spcBef>
              <a:spcAft>
                <a:spcPts val="0"/>
              </a:spcAft>
              <a:buNone/>
            </a:pPr>
            <a:r>
              <a:rPr lang="en-US" sz="1800" dirty="0" smtClean="0">
                <a:solidFill>
                  <a:schemeClr val="dk1"/>
                </a:solidFill>
                <a:latin typeface="Century Gothic"/>
                <a:ea typeface="Century Gothic"/>
                <a:cs typeface="Century Gothic"/>
                <a:sym typeface="Century Gothic"/>
              </a:rPr>
              <a:t>Logistics Manager</a:t>
            </a:r>
            <a:endParaRPr dirty="0">
              <a:latin typeface="Century Gothic"/>
              <a:ea typeface="Century Gothic"/>
              <a:cs typeface="Century Gothic"/>
              <a:sym typeface="Century Gothic"/>
            </a:endParaRPr>
          </a:p>
        </p:txBody>
      </p:sp>
      <p:pic>
        <p:nvPicPr>
          <p:cNvPr id="177" name="Google Shape;177;p22"/>
          <p:cNvPicPr preferRelativeResize="0"/>
          <p:nvPr/>
        </p:nvPicPr>
        <p:blipFill rotWithShape="1">
          <a:blip r:embed="rId4">
            <a:extLst>
              <a:ext uri="{28A0092B-C50C-407E-A947-70E740481C1C}">
                <a14:useLocalDpi xmlns:a14="http://schemas.microsoft.com/office/drawing/2010/main" val="0"/>
              </a:ext>
            </a:extLst>
          </a:blip>
          <a:srcRect b="25646"/>
          <a:stretch/>
        </p:blipFill>
        <p:spPr>
          <a:xfrm>
            <a:off x="431954" y="2617477"/>
            <a:ext cx="1908262" cy="2019679"/>
          </a:xfrm>
          <a:prstGeom prst="rect">
            <a:avLst/>
          </a:prstGeom>
          <a:noFill/>
          <a:ln>
            <a:noFill/>
          </a:ln>
        </p:spPr>
      </p:pic>
      <p:cxnSp>
        <p:nvCxnSpPr>
          <p:cNvPr id="178" name="Google Shape;178;p22"/>
          <p:cNvCxnSpPr/>
          <p:nvPr/>
        </p:nvCxnSpPr>
        <p:spPr>
          <a:xfrm>
            <a:off x="767408" y="5592835"/>
            <a:ext cx="855199" cy="0"/>
          </a:xfrm>
          <a:prstGeom prst="straightConnector1">
            <a:avLst/>
          </a:prstGeom>
          <a:noFill/>
          <a:ln w="76200" cap="flat" cmpd="sng">
            <a:solidFill>
              <a:srgbClr val="7CA500"/>
            </a:solidFill>
            <a:prstDash val="solid"/>
            <a:miter lim="800000"/>
            <a:headEnd type="none" w="sm" len="sm"/>
            <a:tailEnd type="none" w="sm" len="sm"/>
          </a:ln>
        </p:spPr>
      </p:cxnSp>
      <p:cxnSp>
        <p:nvCxnSpPr>
          <p:cNvPr id="179" name="Google Shape;179;p22"/>
          <p:cNvCxnSpPr/>
          <p:nvPr/>
        </p:nvCxnSpPr>
        <p:spPr>
          <a:xfrm>
            <a:off x="2941888" y="5592835"/>
            <a:ext cx="855300" cy="0"/>
          </a:xfrm>
          <a:prstGeom prst="straightConnector1">
            <a:avLst/>
          </a:prstGeom>
          <a:noFill/>
          <a:ln w="76200" cap="flat" cmpd="sng">
            <a:solidFill>
              <a:srgbClr val="7CA500"/>
            </a:solidFill>
            <a:prstDash val="solid"/>
            <a:miter lim="800000"/>
            <a:headEnd type="none" w="sm" len="sm"/>
            <a:tailEnd type="none" w="sm" len="sm"/>
          </a:ln>
        </p:spPr>
      </p:cxnSp>
      <p:cxnSp>
        <p:nvCxnSpPr>
          <p:cNvPr id="180" name="Google Shape;180;p22"/>
          <p:cNvCxnSpPr/>
          <p:nvPr/>
        </p:nvCxnSpPr>
        <p:spPr>
          <a:xfrm>
            <a:off x="5278848" y="5592835"/>
            <a:ext cx="855300" cy="0"/>
          </a:xfrm>
          <a:prstGeom prst="straightConnector1">
            <a:avLst/>
          </a:prstGeom>
          <a:noFill/>
          <a:ln w="76200" cap="flat" cmpd="sng">
            <a:solidFill>
              <a:srgbClr val="7CA500"/>
            </a:solidFill>
            <a:prstDash val="solid"/>
            <a:miter lim="800000"/>
            <a:headEnd type="none" w="sm" len="sm"/>
            <a:tailEnd type="none" w="sm" len="sm"/>
          </a:ln>
        </p:spPr>
      </p:cxnSp>
      <p:cxnSp>
        <p:nvCxnSpPr>
          <p:cNvPr id="181" name="Google Shape;181;p22"/>
          <p:cNvCxnSpPr/>
          <p:nvPr/>
        </p:nvCxnSpPr>
        <p:spPr>
          <a:xfrm>
            <a:off x="10315934" y="5568183"/>
            <a:ext cx="855300" cy="0"/>
          </a:xfrm>
          <a:prstGeom prst="straightConnector1">
            <a:avLst/>
          </a:prstGeom>
          <a:noFill/>
          <a:ln w="76200" cap="flat" cmpd="sng">
            <a:solidFill>
              <a:srgbClr val="7CA500"/>
            </a:solidFill>
            <a:prstDash val="solid"/>
            <a:miter lim="800000"/>
            <a:headEnd type="none" w="sm" len="sm"/>
            <a:tailEnd type="none" w="sm" len="sm"/>
          </a:ln>
        </p:spPr>
      </p:cxnSp>
      <p:pic>
        <p:nvPicPr>
          <p:cNvPr id="19" name="Google Shape;172;p22"/>
          <p:cNvPicPr preferRelativeResize="0"/>
          <p:nvPr/>
        </p:nvPicPr>
        <p:blipFill rotWithShape="1">
          <a:blip r:embed="rId5">
            <a:extLst>
              <a:ext uri="{28A0092B-C50C-407E-A947-70E740481C1C}">
                <a14:useLocalDpi xmlns:a14="http://schemas.microsoft.com/office/drawing/2010/main" val="0"/>
              </a:ext>
            </a:extLst>
          </a:blip>
          <a:srcRect r="4068" b="16746"/>
          <a:stretch/>
        </p:blipFill>
        <p:spPr>
          <a:xfrm>
            <a:off x="7043805" y="2566101"/>
            <a:ext cx="1867720" cy="2026095"/>
          </a:xfrm>
          <a:prstGeom prst="rect">
            <a:avLst/>
          </a:prstGeom>
          <a:noFill/>
          <a:ln>
            <a:noFill/>
          </a:ln>
        </p:spPr>
      </p:pic>
      <p:sp>
        <p:nvSpPr>
          <p:cNvPr id="20" name="Google Shape;176;p22"/>
          <p:cNvSpPr txBox="1"/>
          <p:nvPr/>
        </p:nvSpPr>
        <p:spPr>
          <a:xfrm>
            <a:off x="6825537" y="4824974"/>
            <a:ext cx="2304255"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dirty="0" smtClean="0">
                <a:solidFill>
                  <a:schemeClr val="dk1"/>
                </a:solidFill>
                <a:latin typeface="Century Gothic"/>
                <a:ea typeface="Century Gothic"/>
                <a:cs typeface="Century Gothic"/>
                <a:sym typeface="Century Gothic"/>
              </a:rPr>
              <a:t>Yves IRADUKUNDA </a:t>
            </a:r>
            <a:endParaRPr dirty="0">
              <a:latin typeface="Century Gothic"/>
              <a:ea typeface="Century Gothic"/>
              <a:cs typeface="Century Gothic"/>
              <a:sym typeface="Century Gothic"/>
            </a:endParaRPr>
          </a:p>
          <a:p>
            <a:pPr marL="0" marR="0" lvl="0" indent="0" algn="ctr" rtl="0">
              <a:spcBef>
                <a:spcPts val="0"/>
              </a:spcBef>
              <a:spcAft>
                <a:spcPts val="0"/>
              </a:spcAft>
              <a:buNone/>
            </a:pPr>
            <a:r>
              <a:rPr lang="en-US" sz="1800" dirty="0" smtClean="0">
                <a:solidFill>
                  <a:schemeClr val="dk1"/>
                </a:solidFill>
                <a:latin typeface="Century Gothic"/>
                <a:ea typeface="Century Gothic"/>
                <a:cs typeface="Century Gothic"/>
                <a:sym typeface="Century Gothic"/>
              </a:rPr>
              <a:t>Human Resources</a:t>
            </a:r>
            <a:endParaRPr dirty="0">
              <a:latin typeface="Century Gothic"/>
              <a:ea typeface="Century Gothic"/>
              <a:cs typeface="Century Gothic"/>
              <a:sym typeface="Century Gothic"/>
            </a:endParaRPr>
          </a:p>
        </p:txBody>
      </p:sp>
      <p:cxnSp>
        <p:nvCxnSpPr>
          <p:cNvPr id="21" name="Google Shape;181;p22"/>
          <p:cNvCxnSpPr/>
          <p:nvPr/>
        </p:nvCxnSpPr>
        <p:spPr>
          <a:xfrm>
            <a:off x="7815013" y="5571064"/>
            <a:ext cx="855300" cy="0"/>
          </a:xfrm>
          <a:prstGeom prst="straightConnector1">
            <a:avLst/>
          </a:prstGeom>
          <a:noFill/>
          <a:ln w="76200" cap="flat" cmpd="sng">
            <a:solidFill>
              <a:srgbClr val="7CA500"/>
            </a:solidFill>
            <a:prstDash val="solid"/>
            <a:miter lim="800000"/>
            <a:headEnd type="none" w="sm" len="sm"/>
            <a:tailEnd type="none" w="sm" len="sm"/>
          </a:ln>
        </p:spPr>
      </p:cxnSp>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43857" y="2521596"/>
            <a:ext cx="1665114" cy="2070600"/>
          </a:xfrm>
          <a:prstGeom prst="rect">
            <a:avLst/>
          </a:prstGeom>
        </p:spPr>
      </p:pic>
      <p:pic>
        <p:nvPicPr>
          <p:cNvPr id="3" name="Pictur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17353" y="2554193"/>
            <a:ext cx="1978289" cy="197828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EEEE"/>
        </a:solidFill>
        <a:effectLst/>
      </p:bgPr>
    </p:bg>
    <p:spTree>
      <p:nvGrpSpPr>
        <p:cNvPr id="1" name="Shape 185"/>
        <p:cNvGrpSpPr/>
        <p:nvPr/>
      </p:nvGrpSpPr>
      <p:grpSpPr>
        <a:xfrm>
          <a:off x="0" y="0"/>
          <a:ext cx="0" cy="0"/>
          <a:chOff x="0" y="0"/>
          <a:chExt cx="0" cy="0"/>
        </a:xfrm>
      </p:grpSpPr>
      <p:sp>
        <p:nvSpPr>
          <p:cNvPr id="186" name="Google Shape;186;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Avenir"/>
              <a:buNone/>
            </a:pPr>
            <a:r>
              <a:rPr lang="en-US" sz="4000" b="1">
                <a:solidFill>
                  <a:srgbClr val="043035"/>
                </a:solidFill>
                <a:latin typeface="Century Gothic"/>
                <a:ea typeface="Century Gothic"/>
                <a:cs typeface="Century Gothic"/>
                <a:sym typeface="Century Gothic"/>
              </a:rPr>
              <a:t>Mission, Vision &amp; Values</a:t>
            </a:r>
            <a:endParaRPr b="1">
              <a:solidFill>
                <a:srgbClr val="043035"/>
              </a:solidFill>
              <a:latin typeface="Century Gothic"/>
              <a:ea typeface="Century Gothic"/>
              <a:cs typeface="Century Gothic"/>
              <a:sym typeface="Century Gothic"/>
            </a:endParaRPr>
          </a:p>
        </p:txBody>
      </p:sp>
      <p:sp>
        <p:nvSpPr>
          <p:cNvPr id="187" name="Google Shape;187;p23"/>
          <p:cNvSpPr/>
          <p:nvPr/>
        </p:nvSpPr>
        <p:spPr>
          <a:xfrm>
            <a:off x="970178" y="1386381"/>
            <a:ext cx="9912600" cy="1791774"/>
          </a:xfrm>
          <a:prstGeom prst="rect">
            <a:avLst/>
          </a:prstGeom>
          <a:solidFill>
            <a:srgbClr val="AD986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 name="Google Shape;188;p23"/>
          <p:cNvSpPr/>
          <p:nvPr/>
        </p:nvSpPr>
        <p:spPr>
          <a:xfrm>
            <a:off x="970177" y="3483394"/>
            <a:ext cx="9912600" cy="1022700"/>
          </a:xfrm>
          <a:prstGeom prst="rect">
            <a:avLst/>
          </a:prstGeom>
          <a:solidFill>
            <a:srgbClr val="AD986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 name="Google Shape;189;p23"/>
          <p:cNvSpPr/>
          <p:nvPr/>
        </p:nvSpPr>
        <p:spPr>
          <a:xfrm>
            <a:off x="970175" y="5127714"/>
            <a:ext cx="9912602" cy="1022700"/>
          </a:xfrm>
          <a:prstGeom prst="rect">
            <a:avLst/>
          </a:prstGeom>
          <a:solidFill>
            <a:srgbClr val="AD986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0" name="Google Shape;190;p23"/>
          <p:cNvSpPr txBox="1"/>
          <p:nvPr/>
        </p:nvSpPr>
        <p:spPr>
          <a:xfrm>
            <a:off x="8969724" y="1510040"/>
            <a:ext cx="1913100" cy="5232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2800" b="1">
                <a:solidFill>
                  <a:srgbClr val="043035"/>
                </a:solidFill>
                <a:latin typeface="Century Gothic"/>
                <a:ea typeface="Century Gothic"/>
                <a:cs typeface="Century Gothic"/>
                <a:sym typeface="Century Gothic"/>
              </a:rPr>
              <a:t>Mission</a:t>
            </a:r>
            <a:endParaRPr sz="2800">
              <a:solidFill>
                <a:srgbClr val="043035"/>
              </a:solidFill>
              <a:latin typeface="Century Gothic"/>
              <a:ea typeface="Century Gothic"/>
              <a:cs typeface="Century Gothic"/>
              <a:sym typeface="Century Gothic"/>
            </a:endParaRPr>
          </a:p>
        </p:txBody>
      </p:sp>
      <p:sp>
        <p:nvSpPr>
          <p:cNvPr id="191" name="Google Shape;191;p23"/>
          <p:cNvSpPr txBox="1"/>
          <p:nvPr/>
        </p:nvSpPr>
        <p:spPr>
          <a:xfrm>
            <a:off x="8942069" y="3511269"/>
            <a:ext cx="1913100" cy="5232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2800" b="1" dirty="0">
                <a:solidFill>
                  <a:srgbClr val="043035"/>
                </a:solidFill>
                <a:latin typeface="Century Gothic"/>
                <a:ea typeface="Century Gothic"/>
                <a:cs typeface="Century Gothic"/>
                <a:sym typeface="Century Gothic"/>
              </a:rPr>
              <a:t>Vision</a:t>
            </a:r>
            <a:endParaRPr sz="2800" dirty="0">
              <a:solidFill>
                <a:srgbClr val="043035"/>
              </a:solidFill>
              <a:latin typeface="Century Gothic"/>
              <a:ea typeface="Century Gothic"/>
              <a:cs typeface="Century Gothic"/>
              <a:sym typeface="Century Gothic"/>
            </a:endParaRPr>
          </a:p>
        </p:txBody>
      </p:sp>
      <p:sp>
        <p:nvSpPr>
          <p:cNvPr id="192" name="Google Shape;192;p23"/>
          <p:cNvSpPr txBox="1"/>
          <p:nvPr/>
        </p:nvSpPr>
        <p:spPr>
          <a:xfrm>
            <a:off x="8969724" y="5127714"/>
            <a:ext cx="1913100" cy="5232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2800" b="1" dirty="0">
                <a:solidFill>
                  <a:srgbClr val="043035"/>
                </a:solidFill>
                <a:latin typeface="Century Gothic"/>
                <a:ea typeface="Century Gothic"/>
                <a:cs typeface="Century Gothic"/>
                <a:sym typeface="Century Gothic"/>
              </a:rPr>
              <a:t>Values</a:t>
            </a:r>
            <a:endParaRPr sz="2800" dirty="0">
              <a:solidFill>
                <a:srgbClr val="043035"/>
              </a:solidFill>
              <a:latin typeface="Century Gothic"/>
              <a:ea typeface="Century Gothic"/>
              <a:cs typeface="Century Gothic"/>
              <a:sym typeface="Century Gothic"/>
            </a:endParaRPr>
          </a:p>
        </p:txBody>
      </p:sp>
      <p:sp>
        <p:nvSpPr>
          <p:cNvPr id="193" name="Google Shape;193;p23"/>
          <p:cNvSpPr txBox="1"/>
          <p:nvPr/>
        </p:nvSpPr>
        <p:spPr>
          <a:xfrm>
            <a:off x="1331495" y="1386381"/>
            <a:ext cx="4203300" cy="17542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smtClean="0">
                <a:solidFill>
                  <a:srgbClr val="043035"/>
                </a:solidFill>
                <a:latin typeface="Century Gothic" panose="020B0502020202020204" pitchFamily="34" charset="0"/>
                <a:ea typeface="Century Gothic"/>
                <a:cs typeface="Century Gothic"/>
                <a:sym typeface="Century Gothic"/>
              </a:rPr>
              <a:t>To enhance professionalism and dedicated to present exceptional services and provide extraordinary memories for every client in their events, We are happy to be there for you</a:t>
            </a:r>
            <a:r>
              <a:rPr lang="en-US" sz="1800" dirty="0" smtClean="0">
                <a:solidFill>
                  <a:srgbClr val="043035"/>
                </a:solidFill>
                <a:latin typeface="Century Gothic"/>
                <a:ea typeface="Century Gothic"/>
                <a:cs typeface="Century Gothic"/>
                <a:sym typeface="Century Gothic"/>
              </a:rPr>
              <a:t>, </a:t>
            </a:r>
            <a:r>
              <a:rPr lang="en-US" sz="1800" b="1" i="1" dirty="0" smtClean="0">
                <a:solidFill>
                  <a:srgbClr val="043035"/>
                </a:solidFill>
                <a:latin typeface="Century Gothic"/>
                <a:ea typeface="Century Gothic"/>
                <a:cs typeface="Century Gothic"/>
                <a:sym typeface="Century Gothic"/>
              </a:rPr>
              <a:t>Let us do it for you</a:t>
            </a:r>
            <a:endParaRPr b="1" i="1" dirty="0">
              <a:solidFill>
                <a:srgbClr val="043035"/>
              </a:solidFill>
              <a:latin typeface="Century Gothic"/>
              <a:ea typeface="Century Gothic"/>
              <a:cs typeface="Century Gothic"/>
              <a:sym typeface="Century Gothic"/>
            </a:endParaRPr>
          </a:p>
        </p:txBody>
      </p:sp>
      <p:sp>
        <p:nvSpPr>
          <p:cNvPr id="194" name="Google Shape;194;p23"/>
          <p:cNvSpPr txBox="1"/>
          <p:nvPr/>
        </p:nvSpPr>
        <p:spPr>
          <a:xfrm>
            <a:off x="1333916" y="3683449"/>
            <a:ext cx="4203300"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smtClean="0">
                <a:solidFill>
                  <a:srgbClr val="043035"/>
                </a:solidFill>
                <a:latin typeface="Century Gothic"/>
                <a:ea typeface="Century Gothic"/>
                <a:cs typeface="Century Gothic"/>
                <a:sym typeface="Century Gothic"/>
              </a:rPr>
              <a:t>We want to be the Hub/One Stop center, All in One Event destination</a:t>
            </a:r>
            <a:endParaRPr dirty="0">
              <a:solidFill>
                <a:srgbClr val="043035"/>
              </a:solidFill>
              <a:latin typeface="Century Gothic"/>
              <a:ea typeface="Century Gothic"/>
              <a:cs typeface="Century Gothic"/>
              <a:sym typeface="Century Gothic"/>
            </a:endParaRPr>
          </a:p>
        </p:txBody>
      </p:sp>
      <p:sp>
        <p:nvSpPr>
          <p:cNvPr id="195" name="Google Shape;195;p23"/>
          <p:cNvSpPr txBox="1"/>
          <p:nvPr/>
        </p:nvSpPr>
        <p:spPr>
          <a:xfrm>
            <a:off x="1336916" y="5156442"/>
            <a:ext cx="4836513" cy="3692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smtClean="0">
                <a:solidFill>
                  <a:srgbClr val="043035"/>
                </a:solidFill>
                <a:latin typeface="Century Gothic"/>
                <a:ea typeface="Century Gothic"/>
                <a:cs typeface="Century Gothic"/>
                <a:sym typeface="Century Gothic"/>
              </a:rPr>
              <a:t>Serve, Responsibility, Discipline, Friendship</a:t>
            </a:r>
            <a:endParaRPr dirty="0">
              <a:solidFill>
                <a:srgbClr val="043035"/>
              </a:solidFill>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D986F"/>
        </a:solidFill>
        <a:effectLst/>
      </p:bgPr>
    </p:bg>
    <p:spTree>
      <p:nvGrpSpPr>
        <p:cNvPr id="1" name="Shape 243"/>
        <p:cNvGrpSpPr/>
        <p:nvPr/>
      </p:nvGrpSpPr>
      <p:grpSpPr>
        <a:xfrm>
          <a:off x="0" y="0"/>
          <a:ext cx="0" cy="0"/>
          <a:chOff x="0" y="0"/>
          <a:chExt cx="0" cy="0"/>
        </a:xfrm>
      </p:grpSpPr>
      <p:sp>
        <p:nvSpPr>
          <p:cNvPr id="244" name="Google Shape;244;p27"/>
          <p:cNvSpPr txBox="1">
            <a:spLocks noGrp="1"/>
          </p:cNvSpPr>
          <p:nvPr>
            <p:ph type="title"/>
          </p:nvPr>
        </p:nvSpPr>
        <p:spPr>
          <a:xfrm>
            <a:off x="882243" y="2567998"/>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000"/>
              <a:buFont typeface="Avenir"/>
              <a:buNone/>
            </a:pPr>
            <a:r>
              <a:rPr lang="en-US" sz="4000" b="1" dirty="0" smtClean="0">
                <a:solidFill>
                  <a:schemeClr val="tx1"/>
                </a:solidFill>
                <a:latin typeface="Avenir"/>
                <a:ea typeface="Avenir"/>
                <a:cs typeface="Avenir"/>
                <a:sym typeface="Avenir"/>
              </a:rPr>
              <a:t>ARSERVE  MULTISERVICE COMPANY welcomes You</a:t>
            </a:r>
            <a:endParaRPr b="1" dirty="0">
              <a:solidFill>
                <a:schemeClr val="tx1"/>
              </a:solidFill>
              <a:latin typeface="Avenir"/>
              <a:ea typeface="Avenir"/>
              <a:cs typeface="Avenir"/>
              <a:sym typeface="Avenir"/>
            </a:endParaRPr>
          </a:p>
        </p:txBody>
      </p:sp>
      <p:cxnSp>
        <p:nvCxnSpPr>
          <p:cNvPr id="245" name="Google Shape;245;p27"/>
          <p:cNvCxnSpPr/>
          <p:nvPr/>
        </p:nvCxnSpPr>
        <p:spPr>
          <a:xfrm>
            <a:off x="5343662" y="4005064"/>
            <a:ext cx="752593" cy="0"/>
          </a:xfrm>
          <a:prstGeom prst="straightConnector1">
            <a:avLst/>
          </a:prstGeom>
          <a:noFill/>
          <a:ln w="57150" cap="flat" cmpd="sng">
            <a:solidFill>
              <a:srgbClr val="E6F8F6"/>
            </a:solidFill>
            <a:prstDash val="solid"/>
            <a:miter lim="800000"/>
            <a:headEnd type="none" w="sm" len="sm"/>
            <a:tailEnd type="none" w="sm" len="sm"/>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FEEEE"/>
        </a:solidFill>
        <a:effectLst/>
      </p:bgPr>
    </p:bg>
    <p:spTree>
      <p:nvGrpSpPr>
        <p:cNvPr id="1" name="Shape 255"/>
        <p:cNvGrpSpPr/>
        <p:nvPr/>
      </p:nvGrpSpPr>
      <p:grpSpPr>
        <a:xfrm>
          <a:off x="0" y="0"/>
          <a:ext cx="0" cy="0"/>
          <a:chOff x="0" y="0"/>
          <a:chExt cx="0" cy="0"/>
        </a:xfrm>
      </p:grpSpPr>
      <p:sp>
        <p:nvSpPr>
          <p:cNvPr id="256" name="Google Shape;256;p29"/>
          <p:cNvSpPr txBox="1">
            <a:spLocks noGrp="1"/>
          </p:cNvSpPr>
          <p:nvPr>
            <p:ph type="title"/>
          </p:nvPr>
        </p:nvSpPr>
        <p:spPr>
          <a:xfrm>
            <a:off x="6747594" y="1423605"/>
            <a:ext cx="4385444" cy="683881"/>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ts val="4000"/>
              <a:buFont typeface="Avenir"/>
              <a:buNone/>
            </a:pPr>
            <a:r>
              <a:rPr lang="en-US" sz="4000" b="1" dirty="0" smtClean="0">
                <a:solidFill>
                  <a:srgbClr val="043035"/>
                </a:solidFill>
                <a:latin typeface="Century Gothic"/>
                <a:ea typeface="Century Gothic"/>
                <a:cs typeface="Century Gothic"/>
                <a:sym typeface="Century Gothic"/>
              </a:rPr>
              <a:t>What we Provide</a:t>
            </a:r>
            <a:r>
              <a:rPr lang="en-US" sz="4000" b="1" dirty="0">
                <a:solidFill>
                  <a:srgbClr val="043035"/>
                </a:solidFill>
                <a:latin typeface="Century Gothic"/>
                <a:ea typeface="Century Gothic"/>
                <a:cs typeface="Century Gothic"/>
                <a:sym typeface="Century Gothic"/>
              </a:rPr>
              <a:t/>
            </a:r>
            <a:br>
              <a:rPr lang="en-US" sz="4000" b="1" dirty="0">
                <a:solidFill>
                  <a:srgbClr val="043035"/>
                </a:solidFill>
                <a:latin typeface="Century Gothic"/>
                <a:ea typeface="Century Gothic"/>
                <a:cs typeface="Century Gothic"/>
                <a:sym typeface="Century Gothic"/>
              </a:rPr>
            </a:br>
            <a:endParaRPr sz="4000" b="1" dirty="0">
              <a:solidFill>
                <a:srgbClr val="043035"/>
              </a:solidFill>
              <a:latin typeface="Century Gothic"/>
              <a:ea typeface="Century Gothic"/>
              <a:cs typeface="Century Gothic"/>
              <a:sym typeface="Century Gothic"/>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373" y="220944"/>
            <a:ext cx="5317793" cy="3496088"/>
          </a:xfrm>
          <a:prstGeom prst="rect">
            <a:avLst/>
          </a:prstGeom>
        </p:spPr>
      </p:pic>
      <p:sp>
        <p:nvSpPr>
          <p:cNvPr id="3" name="TextBox 2"/>
          <p:cNvSpPr txBox="1"/>
          <p:nvPr/>
        </p:nvSpPr>
        <p:spPr>
          <a:xfrm>
            <a:off x="7032104" y="1748787"/>
            <a:ext cx="4194534" cy="1200329"/>
          </a:xfrm>
          <a:prstGeom prst="rect">
            <a:avLst/>
          </a:prstGeom>
          <a:noFill/>
        </p:spPr>
        <p:txBody>
          <a:bodyPr wrap="square" rtlCol="0">
            <a:spAutoFit/>
          </a:bodyPr>
          <a:lstStyle/>
          <a:p>
            <a:pPr marL="285750" indent="-285750">
              <a:buFont typeface="Wingdings" pitchFamily="2" charset="2"/>
              <a:buChar char="q"/>
            </a:pPr>
            <a:r>
              <a:rPr lang="de-DE" sz="1800" dirty="0" smtClean="0"/>
              <a:t>FOOD AND BEVERAGE SERVICE </a:t>
            </a:r>
          </a:p>
          <a:p>
            <a:pPr marL="285750" indent="-285750">
              <a:buFont typeface="Wingdings" pitchFamily="2" charset="2"/>
              <a:buChar char="q"/>
            </a:pPr>
            <a:r>
              <a:rPr lang="de-DE" sz="1800" dirty="0" smtClean="0"/>
              <a:t>PROTOCOL SERVICES</a:t>
            </a:r>
          </a:p>
          <a:p>
            <a:pPr marL="285750" indent="-285750">
              <a:buFont typeface="Wingdings" pitchFamily="2" charset="2"/>
              <a:buChar char="q"/>
            </a:pPr>
            <a:r>
              <a:rPr lang="de-DE" sz="1800" dirty="0" smtClean="0"/>
              <a:t>FOOD AND BEVERAGE </a:t>
            </a:r>
            <a:r>
              <a:rPr lang="de-DE" sz="1800" dirty="0" smtClean="0"/>
              <a:t>CATERING </a:t>
            </a:r>
            <a:endParaRPr lang="de-DE" sz="1800" dirty="0" smtClean="0"/>
          </a:p>
        </p:txBody>
      </p:sp>
      <p:sp>
        <p:nvSpPr>
          <p:cNvPr id="11" name="Google Shape;256;p29"/>
          <p:cNvSpPr txBox="1">
            <a:spLocks/>
          </p:cNvSpPr>
          <p:nvPr/>
        </p:nvSpPr>
        <p:spPr>
          <a:xfrm>
            <a:off x="5879976" y="4243008"/>
            <a:ext cx="4655840" cy="554144"/>
          </a:xfrm>
          <a:prstGeom prst="rect">
            <a:avLst/>
          </a:prstGeom>
          <a:noFill/>
          <a:ln>
            <a:noFill/>
          </a:ln>
        </p:spPr>
        <p:txBody>
          <a:bodyPr spcFirstLastPara="1" wrap="square" lIns="91425" tIns="45700" rIns="91425" bIns="45700" anchor="ctr" anchorCtr="0">
            <a:normAutofit fontScale="47500" lnSpcReduction="2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SzPts val="4000"/>
              <a:buFont typeface="Avenir"/>
              <a:buNone/>
            </a:pPr>
            <a:r>
              <a:rPr lang="en-US" sz="4000" b="1" dirty="0" smtClean="0">
                <a:solidFill>
                  <a:srgbClr val="043035"/>
                </a:solidFill>
                <a:latin typeface="Century Gothic"/>
                <a:ea typeface="Century Gothic"/>
                <a:cs typeface="Century Gothic"/>
                <a:sym typeface="Century Gothic"/>
              </a:rPr>
              <a:t>Where we are growing to provide</a:t>
            </a:r>
            <a:br>
              <a:rPr lang="en-US" sz="4000" b="1" dirty="0" smtClean="0">
                <a:solidFill>
                  <a:srgbClr val="043035"/>
                </a:solidFill>
                <a:latin typeface="Century Gothic"/>
                <a:ea typeface="Century Gothic"/>
                <a:cs typeface="Century Gothic"/>
                <a:sym typeface="Century Gothic"/>
              </a:rPr>
            </a:br>
            <a:endParaRPr lang="en-US" sz="4000" b="1" dirty="0">
              <a:solidFill>
                <a:srgbClr val="043035"/>
              </a:solidFill>
              <a:latin typeface="Century Gothic"/>
              <a:ea typeface="Century Gothic"/>
              <a:cs typeface="Century Gothic"/>
              <a:sym typeface="Century Gothic"/>
            </a:endParaRPr>
          </a:p>
        </p:txBody>
      </p:sp>
      <p:sp>
        <p:nvSpPr>
          <p:cNvPr id="4" name="TextBox 3"/>
          <p:cNvSpPr txBox="1"/>
          <p:nvPr/>
        </p:nvSpPr>
        <p:spPr>
          <a:xfrm>
            <a:off x="6790972" y="4653136"/>
            <a:ext cx="4104456" cy="1569660"/>
          </a:xfrm>
          <a:prstGeom prst="rect">
            <a:avLst/>
          </a:prstGeom>
          <a:noFill/>
        </p:spPr>
        <p:txBody>
          <a:bodyPr wrap="square" rtlCol="0">
            <a:spAutoFit/>
          </a:bodyPr>
          <a:lstStyle/>
          <a:p>
            <a:pPr marL="285750" indent="-285750">
              <a:buFont typeface="Wingdings" pitchFamily="2" charset="2"/>
              <a:buChar char="q"/>
            </a:pPr>
            <a:r>
              <a:rPr lang="de-DE" sz="1600" dirty="0" smtClean="0"/>
              <a:t>ENTERTAINMENT</a:t>
            </a:r>
          </a:p>
          <a:p>
            <a:pPr marL="285750" indent="-285750">
              <a:buFont typeface="Wingdings" pitchFamily="2" charset="2"/>
              <a:buChar char="q"/>
            </a:pPr>
            <a:r>
              <a:rPr lang="de-DE" sz="1600" dirty="0" smtClean="0"/>
              <a:t>VENUES</a:t>
            </a:r>
          </a:p>
          <a:p>
            <a:pPr marL="285750" indent="-285750">
              <a:buFont typeface="Wingdings" pitchFamily="2" charset="2"/>
              <a:buChar char="q"/>
            </a:pPr>
            <a:r>
              <a:rPr lang="de-DE" sz="1600" dirty="0" smtClean="0"/>
              <a:t>TRANSPORT</a:t>
            </a:r>
          </a:p>
          <a:p>
            <a:pPr marL="285750" indent="-285750">
              <a:buFont typeface="Wingdings" pitchFamily="2" charset="2"/>
              <a:buChar char="q"/>
            </a:pPr>
            <a:r>
              <a:rPr lang="de-DE" sz="1600" dirty="0" smtClean="0"/>
              <a:t>DECOR AND SETUP</a:t>
            </a:r>
          </a:p>
          <a:p>
            <a:pPr marL="285750" indent="-285750">
              <a:buFont typeface="Wingdings" pitchFamily="2" charset="2"/>
              <a:buChar char="q"/>
            </a:pPr>
            <a:r>
              <a:rPr lang="de-DE" sz="1600" dirty="0" smtClean="0"/>
              <a:t>SOUND AND VIDEO</a:t>
            </a:r>
          </a:p>
          <a:p>
            <a:pPr marL="285750" indent="-285750">
              <a:buFont typeface="Wingdings" pitchFamily="2" charset="2"/>
              <a:buChar char="q"/>
            </a:pPr>
            <a:r>
              <a:rPr lang="de-DE" sz="1600" dirty="0" smtClean="0"/>
              <a:t>PHOTOGRAPHY</a:t>
            </a:r>
            <a:endParaRPr lang="en-GB" sz="1600"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0490" y="3812892"/>
            <a:ext cx="4353422" cy="290114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FEEEE"/>
        </a:solidFill>
        <a:effectLst/>
      </p:bgPr>
    </p:bg>
    <p:spTree>
      <p:nvGrpSpPr>
        <p:cNvPr id="1" name="Shape 264"/>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376" y="332656"/>
            <a:ext cx="5176499" cy="360040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376" y="4137186"/>
            <a:ext cx="2156926" cy="2696158"/>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40016" y="332656"/>
            <a:ext cx="5400599" cy="4320480"/>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27648" y="4137186"/>
            <a:ext cx="2160240" cy="27003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717</TotalTime>
  <Words>362</Words>
  <Application>Microsoft Office PowerPoint</Application>
  <PresentationFormat>Custom</PresentationFormat>
  <Paragraphs>61</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Century Gothic</vt:lpstr>
      <vt:lpstr>Avenir</vt:lpstr>
      <vt:lpstr>Wingdings</vt:lpstr>
      <vt:lpstr>Office Theme</vt:lpstr>
      <vt:lpstr>PowerPoint Presentation</vt:lpstr>
      <vt:lpstr>About us</vt:lpstr>
      <vt:lpstr>Company History</vt:lpstr>
      <vt:lpstr>Meet the Team</vt:lpstr>
      <vt:lpstr>Mission, Vision &amp; Values</vt:lpstr>
      <vt:lpstr>ARSERVE  MULTISERVICE COMPANY welcomes You</vt:lpstr>
      <vt:lpstr>What we Provide </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Company Profile Template</dc:title>
  <dc:creator>Arsene Shyaka</dc:creator>
  <cp:lastModifiedBy>Arsene Shyaka</cp:lastModifiedBy>
  <cp:revision>30</cp:revision>
  <dcterms:modified xsi:type="dcterms:W3CDTF">2023-11-10T06:55:50Z</dcterms:modified>
</cp:coreProperties>
</file>